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3.png" ContentType="image/png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jpeg" ContentType="image/jpe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-8640"/>
            <a:ext cx="12190680" cy="6866640"/>
            <a:chOff x="0" y="-8640"/>
            <a:chExt cx="12190680" cy="6866640"/>
          </a:xfrm>
        </p:grpSpPr>
        <p:sp>
          <p:nvSpPr>
            <p:cNvPr id="1" name="Line 2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>
              <a:solidFill>
                <a:srgbClr val="bfbfb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" name="Line 3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>
              <a:solidFill>
                <a:srgbClr val="d9d9d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9181440" y="-8640"/>
              <a:ext cx="3006000" cy="686520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90c226">
                <a:alpha val="3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9603360" y="-8640"/>
              <a:ext cx="2586960" cy="686520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2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8932320" y="3048120"/>
              <a:ext cx="3258360" cy="3808440"/>
            </a:xfrm>
            <a:prstGeom prst="triangle">
              <a:avLst>
                <a:gd name="adj" fmla="val 100000"/>
              </a:avLst>
            </a:prstGeom>
            <a:solidFill>
              <a:srgbClr val="54a021">
                <a:alpha val="72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9334440" y="-8640"/>
              <a:ext cx="2853000" cy="686520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10898640" y="-8640"/>
              <a:ext cx="1288800" cy="686520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10938960" y="-8640"/>
              <a:ext cx="1248480" cy="686520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6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10371600" y="3589920"/>
              <a:ext cx="1815840" cy="3266640"/>
            </a:xfrm>
            <a:prstGeom prst="triangle">
              <a:avLst>
                <a:gd name="adj" fmla="val 100000"/>
              </a:avLst>
            </a:prstGeom>
            <a:solidFill>
              <a:srgbClr val="90c226">
                <a:alpha val="8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0" name="CustomShape 11"/>
            <p:cNvSpPr/>
            <p:nvPr/>
          </p:nvSpPr>
          <p:spPr>
            <a:xfrm>
              <a:off x="0" y="4013280"/>
              <a:ext cx="447120" cy="2843280"/>
            </a:xfrm>
            <a:prstGeom prst="triangle">
              <a:avLst>
                <a:gd name="adj" fmla="val 0"/>
              </a:avLst>
            </a:prstGeom>
            <a:solidFill>
              <a:srgbClr val="90c226">
                <a:alpha val="8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" name="Group 12"/>
          <p:cNvGrpSpPr/>
          <p:nvPr/>
        </p:nvGrpSpPr>
        <p:grpSpPr>
          <a:xfrm>
            <a:off x="1440" y="-8640"/>
            <a:ext cx="12189240" cy="6866640"/>
            <a:chOff x="1440" y="-8640"/>
            <a:chExt cx="12189240" cy="6866640"/>
          </a:xfrm>
        </p:grpSpPr>
        <p:sp>
          <p:nvSpPr>
            <p:cNvPr id="12" name="Line 13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>
              <a:solidFill>
                <a:srgbClr val="bfbfb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" name="Line 14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>
              <a:solidFill>
                <a:srgbClr val="d9d9d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" name="CustomShape 15"/>
            <p:cNvSpPr/>
            <p:nvPr/>
          </p:nvSpPr>
          <p:spPr>
            <a:xfrm>
              <a:off x="9181440" y="-8640"/>
              <a:ext cx="3006000" cy="686520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90c226">
                <a:alpha val="3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9603360" y="-8640"/>
              <a:ext cx="2586960" cy="686520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2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8932320" y="3048120"/>
              <a:ext cx="3258360" cy="3808440"/>
            </a:xfrm>
            <a:prstGeom prst="triangle">
              <a:avLst>
                <a:gd name="adj" fmla="val 100000"/>
              </a:avLst>
            </a:prstGeom>
            <a:solidFill>
              <a:srgbClr val="54a021">
                <a:alpha val="72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9334440" y="-8640"/>
              <a:ext cx="2853000" cy="686520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10898640" y="-8640"/>
              <a:ext cx="1288800" cy="686520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9" name="CustomShape 20"/>
            <p:cNvSpPr/>
            <p:nvPr/>
          </p:nvSpPr>
          <p:spPr>
            <a:xfrm>
              <a:off x="10938960" y="-8640"/>
              <a:ext cx="1248480" cy="686520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6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0" name="CustomShape 21"/>
            <p:cNvSpPr/>
            <p:nvPr/>
          </p:nvSpPr>
          <p:spPr>
            <a:xfrm>
              <a:off x="10371600" y="3589920"/>
              <a:ext cx="1815840" cy="3266640"/>
            </a:xfrm>
            <a:prstGeom prst="triangle">
              <a:avLst>
                <a:gd name="adj" fmla="val 100000"/>
              </a:avLst>
            </a:prstGeom>
            <a:solidFill>
              <a:srgbClr val="90c226">
                <a:alpha val="8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21" name="CustomShape 22"/>
            <p:cNvSpPr/>
            <p:nvPr/>
          </p:nvSpPr>
          <p:spPr>
            <a:xfrm rot="10800000">
              <a:off x="1440" y="1440"/>
              <a:ext cx="841320" cy="5664600"/>
            </a:xfrm>
            <a:prstGeom prst="triangle">
              <a:avLst>
                <a:gd name="adj" fmla="val 100000"/>
              </a:avLst>
            </a:prstGeom>
            <a:solidFill>
              <a:srgbClr val="90c226">
                <a:alpha val="8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2" name="PlaceHolder 2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3" name="PlaceHolder 2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1"/>
          <p:cNvGrpSpPr/>
          <p:nvPr/>
        </p:nvGrpSpPr>
        <p:grpSpPr>
          <a:xfrm>
            <a:off x="0" y="-8640"/>
            <a:ext cx="12190680" cy="6866640"/>
            <a:chOff x="0" y="-8640"/>
            <a:chExt cx="12190680" cy="6866640"/>
          </a:xfrm>
        </p:grpSpPr>
        <p:sp>
          <p:nvSpPr>
            <p:cNvPr id="61" name="Line 2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>
              <a:solidFill>
                <a:srgbClr val="bfbfb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Line 3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>
              <a:solidFill>
                <a:srgbClr val="d9d9d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" name="CustomShape 4"/>
            <p:cNvSpPr/>
            <p:nvPr/>
          </p:nvSpPr>
          <p:spPr>
            <a:xfrm>
              <a:off x="9181440" y="-8640"/>
              <a:ext cx="3006000" cy="686520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90c226">
                <a:alpha val="3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CustomShape 5"/>
            <p:cNvSpPr/>
            <p:nvPr/>
          </p:nvSpPr>
          <p:spPr>
            <a:xfrm>
              <a:off x="9603360" y="-8640"/>
              <a:ext cx="2586960" cy="686520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2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6"/>
            <p:cNvSpPr/>
            <p:nvPr/>
          </p:nvSpPr>
          <p:spPr>
            <a:xfrm>
              <a:off x="8932320" y="3048120"/>
              <a:ext cx="3258360" cy="3808440"/>
            </a:xfrm>
            <a:prstGeom prst="triangle">
              <a:avLst>
                <a:gd name="adj" fmla="val 100000"/>
              </a:avLst>
            </a:prstGeom>
            <a:solidFill>
              <a:srgbClr val="54a021">
                <a:alpha val="72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6" name="CustomShape 7"/>
            <p:cNvSpPr/>
            <p:nvPr/>
          </p:nvSpPr>
          <p:spPr>
            <a:xfrm>
              <a:off x="9334440" y="-8640"/>
              <a:ext cx="2853000" cy="686520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7" name="CustomShape 8"/>
            <p:cNvSpPr/>
            <p:nvPr/>
          </p:nvSpPr>
          <p:spPr>
            <a:xfrm>
              <a:off x="10898640" y="-8640"/>
              <a:ext cx="1288800" cy="686520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CustomShape 9"/>
            <p:cNvSpPr/>
            <p:nvPr/>
          </p:nvSpPr>
          <p:spPr>
            <a:xfrm>
              <a:off x="10938960" y="-8640"/>
              <a:ext cx="1248480" cy="686520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6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CustomShape 10"/>
            <p:cNvSpPr/>
            <p:nvPr/>
          </p:nvSpPr>
          <p:spPr>
            <a:xfrm>
              <a:off x="10371600" y="3589920"/>
              <a:ext cx="1815840" cy="3266640"/>
            </a:xfrm>
            <a:prstGeom prst="triangle">
              <a:avLst>
                <a:gd name="adj" fmla="val 100000"/>
              </a:avLst>
            </a:prstGeom>
            <a:solidFill>
              <a:srgbClr val="90c226">
                <a:alpha val="8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CustomShape 11"/>
            <p:cNvSpPr/>
            <p:nvPr/>
          </p:nvSpPr>
          <p:spPr>
            <a:xfrm>
              <a:off x="0" y="4013280"/>
              <a:ext cx="447120" cy="2843280"/>
            </a:xfrm>
            <a:prstGeom prst="triangle">
              <a:avLst>
                <a:gd name="adj" fmla="val 0"/>
              </a:avLst>
            </a:prstGeom>
            <a:solidFill>
              <a:srgbClr val="90c226">
                <a:alpha val="8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1" name="Group 12"/>
          <p:cNvGrpSpPr/>
          <p:nvPr/>
        </p:nvGrpSpPr>
        <p:grpSpPr>
          <a:xfrm>
            <a:off x="1440" y="-8640"/>
            <a:ext cx="12189240" cy="6866640"/>
            <a:chOff x="1440" y="-8640"/>
            <a:chExt cx="12189240" cy="6866640"/>
          </a:xfrm>
        </p:grpSpPr>
        <p:sp>
          <p:nvSpPr>
            <p:cNvPr id="72" name="Line 13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>
              <a:solidFill>
                <a:srgbClr val="bfbfb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" name="Line 14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>
              <a:solidFill>
                <a:srgbClr val="d9d9d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4" name="CustomShape 15"/>
            <p:cNvSpPr/>
            <p:nvPr/>
          </p:nvSpPr>
          <p:spPr>
            <a:xfrm>
              <a:off x="9181440" y="-8640"/>
              <a:ext cx="3006000" cy="686520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90c226">
                <a:alpha val="3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5" name="CustomShape 16"/>
            <p:cNvSpPr/>
            <p:nvPr/>
          </p:nvSpPr>
          <p:spPr>
            <a:xfrm>
              <a:off x="9603360" y="-8640"/>
              <a:ext cx="2586960" cy="686520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2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6" name="CustomShape 17"/>
            <p:cNvSpPr/>
            <p:nvPr/>
          </p:nvSpPr>
          <p:spPr>
            <a:xfrm>
              <a:off x="8932320" y="3048120"/>
              <a:ext cx="3258360" cy="3808440"/>
            </a:xfrm>
            <a:prstGeom prst="triangle">
              <a:avLst>
                <a:gd name="adj" fmla="val 100000"/>
              </a:avLst>
            </a:prstGeom>
            <a:solidFill>
              <a:srgbClr val="54a021">
                <a:alpha val="72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7" name="CustomShape 18"/>
            <p:cNvSpPr/>
            <p:nvPr/>
          </p:nvSpPr>
          <p:spPr>
            <a:xfrm>
              <a:off x="9334440" y="-8640"/>
              <a:ext cx="2853000" cy="686520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8" name="CustomShape 19"/>
            <p:cNvSpPr/>
            <p:nvPr/>
          </p:nvSpPr>
          <p:spPr>
            <a:xfrm>
              <a:off x="10898640" y="-8640"/>
              <a:ext cx="1288800" cy="686520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79" name="CustomShape 20"/>
            <p:cNvSpPr/>
            <p:nvPr/>
          </p:nvSpPr>
          <p:spPr>
            <a:xfrm>
              <a:off x="10938960" y="-8640"/>
              <a:ext cx="1248480" cy="686520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6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80" name="CustomShape 21"/>
            <p:cNvSpPr/>
            <p:nvPr/>
          </p:nvSpPr>
          <p:spPr>
            <a:xfrm>
              <a:off x="10371600" y="3589920"/>
              <a:ext cx="1815840" cy="3266640"/>
            </a:xfrm>
            <a:prstGeom prst="triangle">
              <a:avLst>
                <a:gd name="adj" fmla="val 100000"/>
              </a:avLst>
            </a:prstGeom>
            <a:solidFill>
              <a:srgbClr val="90c226">
                <a:alpha val="8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CustomShape 22"/>
            <p:cNvSpPr/>
            <p:nvPr/>
          </p:nvSpPr>
          <p:spPr>
            <a:xfrm rot="10800000">
              <a:off x="1440" y="1440"/>
              <a:ext cx="841320" cy="5664600"/>
            </a:xfrm>
            <a:prstGeom prst="triangle">
              <a:avLst>
                <a:gd name="adj" fmla="val 100000"/>
              </a:avLst>
            </a:prstGeom>
            <a:solidFill>
              <a:srgbClr val="90c226">
                <a:alpha val="8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2" name="PlaceHolder 2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roup 1"/>
          <p:cNvGrpSpPr/>
          <p:nvPr/>
        </p:nvGrpSpPr>
        <p:grpSpPr>
          <a:xfrm>
            <a:off x="0" y="-8640"/>
            <a:ext cx="12190680" cy="6866640"/>
            <a:chOff x="0" y="-8640"/>
            <a:chExt cx="12190680" cy="6866640"/>
          </a:xfrm>
        </p:grpSpPr>
        <p:sp>
          <p:nvSpPr>
            <p:cNvPr id="121" name="Line 2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>
              <a:solidFill>
                <a:srgbClr val="bfbfb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" name="Line 3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>
              <a:solidFill>
                <a:srgbClr val="d9d9d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" name="CustomShape 4"/>
            <p:cNvSpPr/>
            <p:nvPr/>
          </p:nvSpPr>
          <p:spPr>
            <a:xfrm>
              <a:off x="9181440" y="-8640"/>
              <a:ext cx="3006000" cy="686520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90c226">
                <a:alpha val="3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24" name="CustomShape 5"/>
            <p:cNvSpPr/>
            <p:nvPr/>
          </p:nvSpPr>
          <p:spPr>
            <a:xfrm>
              <a:off x="9603360" y="-8640"/>
              <a:ext cx="2586960" cy="686520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2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25" name="CustomShape 6"/>
            <p:cNvSpPr/>
            <p:nvPr/>
          </p:nvSpPr>
          <p:spPr>
            <a:xfrm>
              <a:off x="8932320" y="3048120"/>
              <a:ext cx="3258360" cy="3808440"/>
            </a:xfrm>
            <a:prstGeom prst="triangle">
              <a:avLst>
                <a:gd name="adj" fmla="val 100000"/>
              </a:avLst>
            </a:prstGeom>
            <a:solidFill>
              <a:srgbClr val="54a021">
                <a:alpha val="72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26" name="CustomShape 7"/>
            <p:cNvSpPr/>
            <p:nvPr/>
          </p:nvSpPr>
          <p:spPr>
            <a:xfrm>
              <a:off x="9334440" y="-8640"/>
              <a:ext cx="2853000" cy="686520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27" name="CustomShape 8"/>
            <p:cNvSpPr/>
            <p:nvPr/>
          </p:nvSpPr>
          <p:spPr>
            <a:xfrm>
              <a:off x="10898640" y="-8640"/>
              <a:ext cx="1288800" cy="686520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28" name="CustomShape 9"/>
            <p:cNvSpPr/>
            <p:nvPr/>
          </p:nvSpPr>
          <p:spPr>
            <a:xfrm>
              <a:off x="10938960" y="-8640"/>
              <a:ext cx="1248480" cy="686520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6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CustomShape 10"/>
            <p:cNvSpPr/>
            <p:nvPr/>
          </p:nvSpPr>
          <p:spPr>
            <a:xfrm>
              <a:off x="10371600" y="3589920"/>
              <a:ext cx="1815840" cy="3266640"/>
            </a:xfrm>
            <a:prstGeom prst="triangle">
              <a:avLst>
                <a:gd name="adj" fmla="val 100000"/>
              </a:avLst>
            </a:prstGeom>
            <a:solidFill>
              <a:srgbClr val="90c226">
                <a:alpha val="8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30" name="CustomShape 11"/>
            <p:cNvSpPr/>
            <p:nvPr/>
          </p:nvSpPr>
          <p:spPr>
            <a:xfrm>
              <a:off x="0" y="4013280"/>
              <a:ext cx="447120" cy="2843280"/>
            </a:xfrm>
            <a:prstGeom prst="triangle">
              <a:avLst>
                <a:gd name="adj" fmla="val 0"/>
              </a:avLst>
            </a:prstGeom>
            <a:solidFill>
              <a:srgbClr val="90c226">
                <a:alpha val="8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1" name="Group 12"/>
          <p:cNvGrpSpPr/>
          <p:nvPr/>
        </p:nvGrpSpPr>
        <p:grpSpPr>
          <a:xfrm>
            <a:off x="1440" y="-8640"/>
            <a:ext cx="12189240" cy="6866640"/>
            <a:chOff x="1440" y="-8640"/>
            <a:chExt cx="12189240" cy="6866640"/>
          </a:xfrm>
        </p:grpSpPr>
        <p:sp>
          <p:nvSpPr>
            <p:cNvPr id="132" name="Line 13"/>
            <p:cNvSpPr/>
            <p:nvPr/>
          </p:nvSpPr>
          <p:spPr>
            <a:xfrm>
              <a:off x="9370800" y="0"/>
              <a:ext cx="1219320" cy="6858000"/>
            </a:xfrm>
            <a:prstGeom prst="line">
              <a:avLst/>
            </a:prstGeom>
            <a:ln w="9360">
              <a:solidFill>
                <a:srgbClr val="bfbfb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" name="Line 14"/>
            <p:cNvSpPr/>
            <p:nvPr/>
          </p:nvSpPr>
          <p:spPr>
            <a:xfrm flipH="1">
              <a:off x="7425000" y="3681360"/>
              <a:ext cx="4763520" cy="3176640"/>
            </a:xfrm>
            <a:prstGeom prst="line">
              <a:avLst/>
            </a:prstGeom>
            <a:ln w="9360">
              <a:solidFill>
                <a:srgbClr val="d9d9d9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" name="CustomShape 15"/>
            <p:cNvSpPr/>
            <p:nvPr/>
          </p:nvSpPr>
          <p:spPr>
            <a:xfrm>
              <a:off x="9181440" y="-8640"/>
              <a:ext cx="3006000" cy="6865200"/>
            </a:xfrm>
            <a:custGeom>
              <a:avLst/>
              <a:gdLst/>
              <a:ah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rgbClr val="90c226">
                <a:alpha val="3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35" name="CustomShape 16"/>
            <p:cNvSpPr/>
            <p:nvPr/>
          </p:nvSpPr>
          <p:spPr>
            <a:xfrm>
              <a:off x="9603360" y="-8640"/>
              <a:ext cx="2586960" cy="6865200"/>
            </a:xfrm>
            <a:custGeom>
              <a:avLst/>
              <a:gdLst/>
              <a:ah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2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36" name="CustomShape 17"/>
            <p:cNvSpPr/>
            <p:nvPr/>
          </p:nvSpPr>
          <p:spPr>
            <a:xfrm>
              <a:off x="8932320" y="3048120"/>
              <a:ext cx="3258360" cy="3808440"/>
            </a:xfrm>
            <a:prstGeom prst="triangle">
              <a:avLst>
                <a:gd name="adj" fmla="val 100000"/>
              </a:avLst>
            </a:prstGeom>
            <a:solidFill>
              <a:srgbClr val="54a021">
                <a:alpha val="72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37" name="CustomShape 18"/>
            <p:cNvSpPr/>
            <p:nvPr/>
          </p:nvSpPr>
          <p:spPr>
            <a:xfrm>
              <a:off x="9334440" y="-8640"/>
              <a:ext cx="2853000" cy="6865200"/>
            </a:xfrm>
            <a:custGeom>
              <a:avLst/>
              <a:gdLst/>
              <a:ah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38" name="CustomShape 19"/>
            <p:cNvSpPr/>
            <p:nvPr/>
          </p:nvSpPr>
          <p:spPr>
            <a:xfrm>
              <a:off x="10898640" y="-8640"/>
              <a:ext cx="1288800" cy="6865200"/>
            </a:xfrm>
            <a:custGeom>
              <a:avLst/>
              <a:gdLst/>
              <a:ah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39" name="CustomShape 20"/>
            <p:cNvSpPr/>
            <p:nvPr/>
          </p:nvSpPr>
          <p:spPr>
            <a:xfrm>
              <a:off x="10938960" y="-8640"/>
              <a:ext cx="1248480" cy="6865200"/>
            </a:xfrm>
            <a:custGeom>
              <a:avLst/>
              <a:gdLst/>
              <a:ah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c226">
                <a:alpha val="6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40" name="CustomShape 21"/>
            <p:cNvSpPr/>
            <p:nvPr/>
          </p:nvSpPr>
          <p:spPr>
            <a:xfrm>
              <a:off x="10371600" y="3589920"/>
              <a:ext cx="1815840" cy="3266640"/>
            </a:xfrm>
            <a:prstGeom prst="triangle">
              <a:avLst>
                <a:gd name="adj" fmla="val 100000"/>
              </a:avLst>
            </a:prstGeom>
            <a:solidFill>
              <a:srgbClr val="90c226">
                <a:alpha val="80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141" name="CustomShape 22"/>
            <p:cNvSpPr/>
            <p:nvPr/>
          </p:nvSpPr>
          <p:spPr>
            <a:xfrm rot="10800000">
              <a:off x="1440" y="1440"/>
              <a:ext cx="841320" cy="5664600"/>
            </a:xfrm>
            <a:prstGeom prst="triangle">
              <a:avLst>
                <a:gd name="adj" fmla="val 100000"/>
              </a:avLst>
            </a:prstGeom>
            <a:solidFill>
              <a:srgbClr val="90c226">
                <a:alpha val="85000"/>
              </a:srgbClr>
            </a:solidFill>
            <a:ln w="9360">
              <a:noFill/>
            </a:ln>
            <a:effectLst>
              <a:outerShdw dir="5400000" dist="25560">
                <a:srgbClr val="000000">
                  <a:alpha val="3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2" name="PlaceHolder 2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43" name="PlaceHolder 2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jpeg"/><Relationship Id="rId4" Type="http://schemas.openxmlformats.org/officeDocument/2006/relationships/slideLayout" Target="../slideLayouts/slideLayout2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hyperlink" Target="https://secml.github.io/class1/" TargetMode="External"/><Relationship Id="rId2" Type="http://schemas.openxmlformats.org/officeDocument/2006/relationships/hyperlink" Target="http://www.cleverhans.io/security/privacy/ml/2016/12/16/breaking-things-is-easy.html" TargetMode="External"/><Relationship Id="rId3" Type="http://schemas.openxmlformats.org/officeDocument/2006/relationships/hyperlink" Target="http://www.iangoodfellow.com/" TargetMode="External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1506960" y="2404440"/>
            <a:ext cx="7765560" cy="16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ADVERSARIAL ML FORENSICS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8006400" y="5472000"/>
            <a:ext cx="3728520" cy="109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Archana Sreekumar</a:t>
            </a:r>
            <a:endParaRPr b="0" lang="en-IN" sz="26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IN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AM.EN.P2CSN18005</a:t>
            </a:r>
            <a:endParaRPr b="0" lang="en-IN" sz="26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2016000" y="720000"/>
            <a:ext cx="7765560" cy="64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What would be the result?</a:t>
            </a:r>
            <a:endParaRPr b="0" lang="en-IN" sz="2800" spc="-1" strike="noStrike">
              <a:latin typeface="Arial"/>
            </a:endParaRPr>
          </a:p>
        </p:txBody>
      </p:sp>
      <p:grpSp>
        <p:nvGrpSpPr>
          <p:cNvPr id="205" name="Group 2"/>
          <p:cNvGrpSpPr/>
          <p:nvPr/>
        </p:nvGrpSpPr>
        <p:grpSpPr>
          <a:xfrm>
            <a:off x="4302000" y="2030400"/>
            <a:ext cx="3670200" cy="2504520"/>
            <a:chOff x="4302000" y="2030400"/>
            <a:chExt cx="3670200" cy="2504520"/>
          </a:xfrm>
        </p:grpSpPr>
        <p:pic>
          <p:nvPicPr>
            <p:cNvPr id="206" name="Picture 7" descr=""/>
            <p:cNvPicPr/>
            <p:nvPr/>
          </p:nvPicPr>
          <p:blipFill>
            <a:blip r:embed="rId1"/>
            <a:stretch/>
          </p:blipFill>
          <p:spPr>
            <a:xfrm>
              <a:off x="5145120" y="2030400"/>
              <a:ext cx="1982160" cy="1982160"/>
            </a:xfrm>
            <a:prstGeom prst="rect">
              <a:avLst/>
            </a:prstGeom>
            <a:ln>
              <a:noFill/>
            </a:ln>
          </p:spPr>
        </p:pic>
        <p:sp>
          <p:nvSpPr>
            <p:cNvPr id="207" name="CustomShape 3"/>
            <p:cNvSpPr/>
            <p:nvPr/>
          </p:nvSpPr>
          <p:spPr>
            <a:xfrm>
              <a:off x="4302000" y="4171320"/>
              <a:ext cx="3670200" cy="363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/>
            <a:p>
              <a:pPr>
                <a:lnSpc>
                  <a:spcPct val="100000"/>
                </a:lnSpc>
              </a:pPr>
              <a:r>
                <a:rPr b="0" lang="en-IN" sz="1800" spc="-1" strike="noStrike">
                  <a:solidFill>
                    <a:srgbClr val="000000"/>
                  </a:solidFill>
                  <a:latin typeface="Century Gothic"/>
                  <a:ea typeface="DejaVu Sans"/>
                </a:rPr>
                <a:t>Small adversarial perturbation</a:t>
              </a:r>
              <a:endParaRPr b="0" lang="en-IN" sz="1800" spc="-1" strike="noStrike">
                <a:latin typeface="Arial"/>
              </a:endParaRPr>
            </a:p>
          </p:txBody>
        </p:sp>
      </p:grpSp>
      <p:sp>
        <p:nvSpPr>
          <p:cNvPr id="208" name="CustomShape 4"/>
          <p:cNvSpPr/>
          <p:nvPr/>
        </p:nvSpPr>
        <p:spPr>
          <a:xfrm>
            <a:off x="7416000" y="2736000"/>
            <a:ext cx="610920" cy="414360"/>
          </a:xfrm>
          <a:prstGeom prst="mathEqual">
            <a:avLst>
              <a:gd name="adj1" fmla="val 23520"/>
              <a:gd name="adj2" fmla="val 11760"/>
            </a:avLst>
          </a:prstGeom>
          <a:solidFill>
            <a:srgbClr val="90c226"/>
          </a:solidFill>
          <a:ln w="25560">
            <a:solidFill>
              <a:srgbClr val="6a8f1c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09" name="Picture 3" descr=""/>
          <p:cNvPicPr/>
          <p:nvPr/>
        </p:nvPicPr>
        <p:blipFill>
          <a:blip r:embed="rId2"/>
          <a:stretch/>
        </p:blipFill>
        <p:spPr>
          <a:xfrm>
            <a:off x="720000" y="1773360"/>
            <a:ext cx="2834280" cy="2834280"/>
          </a:xfrm>
          <a:prstGeom prst="rect">
            <a:avLst/>
          </a:prstGeom>
          <a:ln>
            <a:noFill/>
          </a:ln>
        </p:spPr>
      </p:pic>
      <p:pic>
        <p:nvPicPr>
          <p:cNvPr id="210" name="Picture 3" descr=""/>
          <p:cNvPicPr/>
          <p:nvPr/>
        </p:nvPicPr>
        <p:blipFill>
          <a:blip r:embed="rId3"/>
          <a:stretch/>
        </p:blipFill>
        <p:spPr>
          <a:xfrm>
            <a:off x="8272800" y="1368000"/>
            <a:ext cx="3102840" cy="4416120"/>
          </a:xfrm>
          <a:prstGeom prst="rect">
            <a:avLst/>
          </a:prstGeom>
          <a:ln>
            <a:noFill/>
          </a:ln>
        </p:spPr>
      </p:pic>
      <p:sp>
        <p:nvSpPr>
          <p:cNvPr id="211" name="CustomShape 5"/>
          <p:cNvSpPr/>
          <p:nvPr/>
        </p:nvSpPr>
        <p:spPr>
          <a:xfrm>
            <a:off x="3827160" y="2631240"/>
            <a:ext cx="641880" cy="608040"/>
          </a:xfrm>
          <a:prstGeom prst="mathPlus">
            <a:avLst>
              <a:gd name="adj1" fmla="val 23520"/>
            </a:avLst>
          </a:prstGeom>
          <a:solidFill>
            <a:srgbClr val="90c226"/>
          </a:solidFill>
          <a:ln w="25560">
            <a:solidFill>
              <a:srgbClr val="6a8f1c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2376000" y="154080"/>
            <a:ext cx="7765560" cy="16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Noto Sans CJK SC Regular"/>
              </a:rPr>
              <a:t>How it works?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609480" y="1604520"/>
            <a:ext cx="109713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IN" sz="1800" spc="-1" strike="noStrike">
              <a:latin typeface="Arial"/>
            </a:endParaRPr>
          </a:p>
        </p:txBody>
      </p:sp>
      <p:pic>
        <p:nvPicPr>
          <p:cNvPr id="214" name="" descr=""/>
          <p:cNvPicPr/>
          <p:nvPr/>
        </p:nvPicPr>
        <p:blipFill>
          <a:blip r:embed="rId1"/>
          <a:srcRect l="27093" t="15570" r="25654" b="8836"/>
          <a:stretch/>
        </p:blipFill>
        <p:spPr>
          <a:xfrm>
            <a:off x="3384000" y="1368000"/>
            <a:ext cx="5758560" cy="5182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2016000" y="648000"/>
            <a:ext cx="776556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Classifying Attacks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609480" y="1604520"/>
            <a:ext cx="109713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Attack Method: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Poisoning attack: Adversary adds carefully-crafted samples into the training data, thereby disrupting the learning process and manipulating the final trained model.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Evasion attack: When a sample originally correctly classified into class A is manipulated and fed back into the model, now receiving an output that is not class A.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217" name="" descr=""/>
          <p:cNvPicPr/>
          <p:nvPr/>
        </p:nvPicPr>
        <p:blipFill>
          <a:blip r:embed="rId1"/>
          <a:srcRect l="40677" t="31311" r="21522" b="44525"/>
          <a:stretch/>
        </p:blipFill>
        <p:spPr>
          <a:xfrm>
            <a:off x="3600360" y="3815640"/>
            <a:ext cx="4606560" cy="1654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609480" y="1604520"/>
            <a:ext cx="109713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Goal of attack: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Noto Sans CJK SC Regular"/>
              </a:rPr>
              <a:t>Untargeted attack - Also called Error-generic attack</a:t>
            </a:r>
            <a:endParaRPr b="0" lang="en-IN" sz="1800" spc="-1" strike="noStrike">
              <a:latin typeface="Arial"/>
            </a:endParaRPr>
          </a:p>
          <a:p>
            <a:pPr lvl="5" marL="2592000" indent="-214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404040"/>
                </a:solidFill>
                <a:latin typeface="Trebuchet MS"/>
                <a:ea typeface="Noto Sans CJK SC Regular"/>
              </a:rPr>
              <a:t>- 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Noto Sans CJK SC Regular"/>
              </a:rPr>
              <a:t>Attacks aim to find a sample close to a given seed that is misclassified, 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Noto Sans CJK SC Regular"/>
              </a:rPr>
              <a:t>	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Noto Sans CJK SC Regular"/>
              </a:rPr>
              <a:t>but do not have a specific target output class.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Noto Sans CJK SC Regular"/>
              </a:rPr>
              <a:t> 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Noto Sans CJK SC Regular"/>
              </a:rPr>
              <a:t>Targeted attack    - Also called Error-specific attack</a:t>
            </a:r>
            <a:endParaRPr b="0" lang="en-IN" sz="1800" spc="-1" strike="noStrike">
              <a:latin typeface="Arial"/>
            </a:endParaRPr>
          </a:p>
          <a:p>
            <a:pPr lvl="5" marL="2592000" indent="-214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404040"/>
                </a:solidFill>
                <a:latin typeface="Trebuchet MS"/>
                <a:ea typeface="Noto Sans CJK SC Regular"/>
              </a:rPr>
              <a:t>-  D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Noto Sans CJK SC Regular"/>
              </a:rPr>
              <a:t>eliberately change the sample’s classification from the original class  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Noto Sans CJK SC Regular"/>
              </a:rPr>
              <a:t>	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Noto Sans CJK SC Regular"/>
              </a:rPr>
              <a:t>A to a chosen class B.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4604040" y="667800"/>
            <a:ext cx="2954880" cy="48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Noto Sans CJK SC Regular"/>
              </a:rPr>
              <a:t>Classifying Attacks</a:t>
            </a: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2016000" y="-72000"/>
            <a:ext cx="7765560" cy="16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Noto Sans CJK SC Regular"/>
              </a:rPr>
              <a:t>Classifying Attacks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609480" y="1604520"/>
            <a:ext cx="109713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Adversary knowledge: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Black box -  Lowest level of adversary knowledge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White box - Attacker knows everything about the model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Grey box   - Adversary who knows more about the model than a black box but less than a 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	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	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	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white box 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 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222" name="" descr=""/>
          <p:cNvPicPr/>
          <p:nvPr/>
        </p:nvPicPr>
        <p:blipFill>
          <a:blip r:embed="rId1"/>
          <a:srcRect l="42449" t="39706" r="22703" b="39279"/>
          <a:stretch/>
        </p:blipFill>
        <p:spPr>
          <a:xfrm>
            <a:off x="3744000" y="3816000"/>
            <a:ext cx="4246560" cy="1438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" descr=""/>
          <p:cNvPicPr/>
          <p:nvPr/>
        </p:nvPicPr>
        <p:blipFill>
          <a:blip r:embed="rId1"/>
          <a:srcRect l="27921" t="14149" r="27185" b="16798"/>
          <a:stretch/>
        </p:blipFill>
        <p:spPr>
          <a:xfrm>
            <a:off x="3312000" y="1169280"/>
            <a:ext cx="5471280" cy="4734360"/>
          </a:xfrm>
          <a:prstGeom prst="rect">
            <a:avLst/>
          </a:prstGeom>
          <a:ln>
            <a:noFill/>
          </a:ln>
        </p:spPr>
      </p:pic>
      <p:sp>
        <p:nvSpPr>
          <p:cNvPr id="224" name="CustomShape 1"/>
          <p:cNvSpPr/>
          <p:nvPr/>
        </p:nvSpPr>
        <p:spPr>
          <a:xfrm>
            <a:off x="4388040" y="379800"/>
            <a:ext cx="2955600" cy="4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Noto Sans CJK SC Regular"/>
              </a:rPr>
              <a:t>ImageNet database</a:t>
            </a: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4388040" y="379800"/>
            <a:ext cx="2955600" cy="4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Noto Sans CJK SC Regular"/>
              </a:rPr>
              <a:t>ImageNet database</a:t>
            </a:r>
            <a:endParaRPr b="0" lang="en-IN" sz="2800" spc="-1" strike="noStrike">
              <a:latin typeface="Arial"/>
            </a:endParaRPr>
          </a:p>
        </p:txBody>
      </p:sp>
      <p:pic>
        <p:nvPicPr>
          <p:cNvPr id="226" name="" descr=""/>
          <p:cNvPicPr/>
          <p:nvPr/>
        </p:nvPicPr>
        <p:blipFill>
          <a:blip r:embed="rId1"/>
          <a:srcRect l="0" t="9949" r="0" b="0"/>
          <a:stretch/>
        </p:blipFill>
        <p:spPr>
          <a:xfrm>
            <a:off x="1872000" y="1152000"/>
            <a:ext cx="8277840" cy="5270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1506960" y="2404440"/>
            <a:ext cx="7765560" cy="16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CustomShape 2"/>
          <p:cNvSpPr/>
          <p:nvPr/>
        </p:nvSpPr>
        <p:spPr>
          <a:xfrm>
            <a:off x="609480" y="1604520"/>
            <a:ext cx="109713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 u="sng">
                <a:solidFill>
                  <a:srgbClr val="0000ff"/>
                </a:solidFill>
                <a:uFillTx/>
                <a:latin typeface="Trebuchet MS"/>
                <a:ea typeface="DejaVu Sans"/>
                <a:hlinkClick r:id="rId1"/>
              </a:rPr>
              <a:t>https://secml.github.io/class1/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 u="sng">
                <a:solidFill>
                  <a:srgbClr val="0000ff"/>
                </a:solidFill>
                <a:uFillTx/>
                <a:latin typeface="Trebuchet MS"/>
                <a:ea typeface="DejaVu Sans"/>
                <a:hlinkClick r:id="rId2"/>
              </a:rPr>
              <a:t>http://www.cleverhans.io/security/privacy/ml/2016/12/16/breaking-things-is-easy.html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 u="sng">
                <a:solidFill>
                  <a:srgbClr val="0000ff"/>
                </a:solidFill>
                <a:uFillTx/>
                <a:latin typeface="Trebuchet MS"/>
                <a:ea typeface="DejaVu Sans"/>
                <a:hlinkClick r:id="rId3"/>
              </a:rPr>
              <a:t>http://www.iangoodfellow.com/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29" name="CustomShape 3"/>
          <p:cNvSpPr/>
          <p:nvPr/>
        </p:nvSpPr>
        <p:spPr>
          <a:xfrm>
            <a:off x="4392000" y="580680"/>
            <a:ext cx="2015640" cy="78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</a:rPr>
              <a:t>Reference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230" name="CustomShape 4"/>
          <p:cNvSpPr/>
          <p:nvPr/>
        </p:nvSpPr>
        <p:spPr>
          <a:xfrm>
            <a:off x="1152000" y="3024000"/>
            <a:ext cx="180360" cy="42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1506960" y="2404440"/>
            <a:ext cx="7765560" cy="16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2"/>
          <p:cNvSpPr/>
          <p:nvPr/>
        </p:nvSpPr>
        <p:spPr>
          <a:xfrm>
            <a:off x="609480" y="1604520"/>
            <a:ext cx="109713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CustomShape 3"/>
          <p:cNvSpPr/>
          <p:nvPr/>
        </p:nvSpPr>
        <p:spPr>
          <a:xfrm>
            <a:off x="4975920" y="720000"/>
            <a:ext cx="2367720" cy="708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CONTENTS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1656000" y="1800000"/>
            <a:ext cx="3334680" cy="316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What is machine learning ?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Adversarial machine learning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IDS with ML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Adversarial attack on IDS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Classifier model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Advesarial attack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Adversarial examples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How does it work?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Classifying the attacks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IN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1584000" y="298080"/>
            <a:ext cx="7765560" cy="11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What is Machine Learning??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547560" y="1584000"/>
            <a:ext cx="10971360" cy="476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Field of study that provides systems the ability to automatically learn and improve from experience without being explicitly programmed.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Make use of some training input data to make predictions or decisions to perform a task.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Supervised and un-supervised learning 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88" name="" descr=""/>
          <p:cNvPicPr/>
          <p:nvPr/>
        </p:nvPicPr>
        <p:blipFill>
          <a:blip r:embed="rId1"/>
          <a:stretch/>
        </p:blipFill>
        <p:spPr>
          <a:xfrm>
            <a:off x="2331720" y="3208320"/>
            <a:ext cx="5011200" cy="2140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1800000" y="154080"/>
            <a:ext cx="7765560" cy="16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Adversarial Machine learning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609480" y="1604520"/>
            <a:ext cx="109713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Adversarial Examples : An input that has been manipulated so that the model returns a different, incorrect output.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ML model can be targeted either at ‘learning phase’ or ‘inference phase’ .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To break a model attacker can compromise its </a:t>
            </a:r>
            <a:r>
              <a:rPr b="1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confidentiality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, </a:t>
            </a:r>
            <a:r>
              <a:rPr b="1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integrity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, or </a:t>
            </a:r>
            <a:r>
              <a:rPr b="1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availability</a:t>
            </a: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.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Confidentiality : Malicious person cannot examine a model and recover private medical data regarding the patients who helped to train the model.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Integrity : Spammers try to design their e-mail messages to be incorrectly recognized as legitimate messages.  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Availability :  A self-driving car might be forced to go into a off mode and pull over if an adversary placed an extremely confusing object next to the road ahead of a car.</a:t>
            </a:r>
            <a:endParaRPr b="0" lang="en-IN" sz="18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2376000" y="154080"/>
            <a:ext cx="7765560" cy="164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Noto Sans CJK SC Regular"/>
              </a:rPr>
              <a:t>Adversarial Examples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609480" y="1604520"/>
            <a:ext cx="1097136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Small perturbations added to the input image in order to fool the model and misclassify it.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These perturbations are very slight and often indistinguishable to humans.</a:t>
            </a:r>
            <a:endParaRPr b="0" lang="en-IN" sz="1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404040"/>
                </a:solidFill>
                <a:latin typeface="Trebuchet MS"/>
                <a:ea typeface="DejaVu Sans"/>
              </a:rPr>
              <a:t>But  force machine learning models to produce wrong predictions. </a:t>
            </a:r>
            <a:endParaRPr b="0" lang="en-IN" sz="18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4388040" y="379800"/>
            <a:ext cx="2955600" cy="4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Noto Sans CJK SC Regular"/>
              </a:rPr>
              <a:t>IDS with ML</a:t>
            </a:r>
            <a:endParaRPr b="0" lang="en-IN" sz="2800" spc="-1" strike="noStrike">
              <a:latin typeface="Arial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1"/>
          <a:srcRect l="19067" t="36196" r="45496" b="38600"/>
          <a:stretch/>
        </p:blipFill>
        <p:spPr>
          <a:xfrm>
            <a:off x="3384360" y="1440360"/>
            <a:ext cx="4319640" cy="1727640"/>
          </a:xfrm>
          <a:prstGeom prst="rect">
            <a:avLst/>
          </a:prstGeom>
          <a:ln>
            <a:noFill/>
          </a:ln>
        </p:spPr>
      </p:pic>
      <p:sp>
        <p:nvSpPr>
          <p:cNvPr id="195" name="TextShape 2"/>
          <p:cNvSpPr txBox="1"/>
          <p:nvPr/>
        </p:nvSpPr>
        <p:spPr>
          <a:xfrm>
            <a:off x="2016000" y="3960000"/>
            <a:ext cx="4732560" cy="858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ML is widely used in intrusion detection </a:t>
            </a:r>
            <a:endParaRPr b="0" lang="en-IN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IN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Tradeoff between optimization and security</a:t>
            </a:r>
            <a:endParaRPr b="0" lang="en-IN" sz="18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4388040" y="379800"/>
            <a:ext cx="2955600" cy="48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7" name="TextShape 2"/>
          <p:cNvSpPr txBox="1"/>
          <p:nvPr/>
        </p:nvSpPr>
        <p:spPr>
          <a:xfrm>
            <a:off x="2016000" y="4680000"/>
            <a:ext cx="7539840" cy="137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Input features from sensor </a:t>
            </a:r>
            <a:endParaRPr b="0" lang="en-IN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IN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Digital processing by model</a:t>
            </a:r>
            <a:endParaRPr b="0" lang="en-IN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IN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Adversary can modify data, processing, corrupt model &amp; tamper output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98" name="" descr=""/>
          <p:cNvPicPr/>
          <p:nvPr/>
        </p:nvPicPr>
        <p:blipFill>
          <a:blip r:embed="rId1"/>
          <a:srcRect l="20839" t="35692" r="11835" b="8658"/>
          <a:stretch/>
        </p:blipFill>
        <p:spPr>
          <a:xfrm>
            <a:off x="1800360" y="1008000"/>
            <a:ext cx="7415640" cy="3447360"/>
          </a:xfrm>
          <a:prstGeom prst="rect">
            <a:avLst/>
          </a:prstGeom>
          <a:ln>
            <a:noFill/>
          </a:ln>
        </p:spPr>
      </p:pic>
      <p:sp>
        <p:nvSpPr>
          <p:cNvPr id="199" name="TextShape 3"/>
          <p:cNvSpPr txBox="1"/>
          <p:nvPr/>
        </p:nvSpPr>
        <p:spPr>
          <a:xfrm>
            <a:off x="2775240" y="504000"/>
            <a:ext cx="6224760" cy="4838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IN" sz="2800" spc="-1" strike="noStrike">
                <a:solidFill>
                  <a:srgbClr val="000000"/>
                </a:solidFill>
                <a:latin typeface="Times New Roman"/>
                <a:ea typeface="Noto Sans CJK SC Regular"/>
              </a:rPr>
              <a:t>Adversarial ML attack on IDS &amp; classifier</a:t>
            </a: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1881720" y="288000"/>
            <a:ext cx="7765560" cy="100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Adversarial Attack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201" name="Content Placeholder 3" descr=""/>
          <p:cNvPicPr/>
          <p:nvPr/>
        </p:nvPicPr>
        <p:blipFill>
          <a:blip r:embed="rId1"/>
          <a:stretch/>
        </p:blipFill>
        <p:spPr>
          <a:xfrm>
            <a:off x="2160000" y="1625040"/>
            <a:ext cx="7227720" cy="4350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1881720" y="298440"/>
            <a:ext cx="7765560" cy="708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  <a:ea typeface="DejaVu Sans"/>
              </a:rPr>
              <a:t>What does a model see?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203" name="" descr=""/>
          <p:cNvPicPr/>
          <p:nvPr/>
        </p:nvPicPr>
        <p:blipFill>
          <a:blip r:embed="rId1"/>
          <a:srcRect l="10626" t="15780" r="11970" b="6369"/>
          <a:stretch/>
        </p:blipFill>
        <p:spPr>
          <a:xfrm>
            <a:off x="3024000" y="1800000"/>
            <a:ext cx="6191280" cy="3502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4677</TotalTime>
  <Application>LibreOffice/6.0.6.2$Linux_X86_64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2014-09-12T02:18:09Z</dcterms:created>
  <dc:creator> </dc:creator>
  <dc:description/>
  <dc:language>en-IN</dc:language>
  <cp:lastModifiedBy/>
  <dcterms:modified xsi:type="dcterms:W3CDTF">2019-05-05T12:03:57Z</dcterms:modified>
  <cp:revision>56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</vt:i4>
  </property>
</Properties>
</file>